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3" r:id="rId4"/>
    <p:sldId id="258" r:id="rId5"/>
    <p:sldId id="264" r:id="rId6"/>
    <p:sldId id="259" r:id="rId7"/>
    <p:sldId id="261" r:id="rId8"/>
    <p:sldId id="265" r:id="rId9"/>
    <p:sldId id="262" r:id="rId10"/>
    <p:sldId id="266" r:id="rId11"/>
    <p:sldId id="267" r:id="rId12"/>
    <p:sldId id="268" r:id="rId13"/>
    <p:sldId id="269"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6765" autoAdjust="0"/>
    <p:restoredTop sz="94660"/>
  </p:normalViewPr>
  <p:slideViewPr>
    <p:cSldViewPr snapToGrid="0">
      <p:cViewPr varScale="1">
        <p:scale>
          <a:sx n="74" d="100"/>
          <a:sy n="74" d="100"/>
        </p:scale>
        <p:origin x="9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48A87A34-81AB-432B-8DAE-1953F412C126}" type="datetimeFigureOut">
              <a:rPr lang="en-US" dirty="0"/>
              <a:t>10/17/2015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10/17/2015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913795" y="2912232"/>
            <a:ext cx="5107208" cy="287896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6172200" y="2912232"/>
            <a:ext cx="5095357" cy="287896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10/17/2015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10/17/2015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10/17/2015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10/17/2015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10/17/2015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10/17/2015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10/17/2015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s-ES" smtClean="0"/>
              <a:t>Haga clic para modificar el estilo de título del patrón</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10/17/2015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10/17/2015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s-ES" smtClean="0"/>
              <a:t>Haga clic para modificar el estilo de título del patrón</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3" name="Date Placeholder 2"/>
          <p:cNvSpPr>
            <a:spLocks noGrp="1"/>
          </p:cNvSpPr>
          <p:nvPr>
            <p:ph type="dt" sz="half" idx="10"/>
          </p:nvPr>
        </p:nvSpPr>
        <p:spPr/>
        <p:txBody>
          <a:bodyPr/>
          <a:lstStyle/>
          <a:p>
            <a:fld id="{48A87A34-81AB-432B-8DAE-1953F412C126}" type="datetimeFigureOut">
              <a:rPr lang="en-US" dirty="0"/>
              <a:t>10/17/2015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s-ES" smtClean="0"/>
              <a:t>Haga clic para modificar el estilo de título del patrón</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3" name="Date Placeholder 2"/>
          <p:cNvSpPr>
            <a:spLocks noGrp="1"/>
          </p:cNvSpPr>
          <p:nvPr>
            <p:ph type="dt" sz="half" idx="10"/>
          </p:nvPr>
        </p:nvSpPr>
        <p:spPr/>
        <p:txBody>
          <a:bodyPr/>
          <a:lstStyle/>
          <a:p>
            <a:fld id="{48A87A34-81AB-432B-8DAE-1953F412C126}" type="datetimeFigureOut">
              <a:rPr lang="en-US" dirty="0"/>
              <a:t>10/17/2015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10/17/2015</a:t>
            </a:fld>
            <a:endParaRPr lang="en-US" dirty="0"/>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dirty="0"/>
              <a:pPr/>
              <a:t>‹Nº›</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7.xml"/><Relationship Id="rId5" Type="http://schemas.openxmlformats.org/officeDocument/2006/relationships/image" Target="../media/image14.jpg"/><Relationship Id="rId4" Type="http://schemas.openxmlformats.org/officeDocument/2006/relationships/image" Target="../media/image13.jp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4.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94" y="51515"/>
            <a:ext cx="12053655" cy="6790225"/>
          </a:xfrm>
          <a:prstGeom prst="rect">
            <a:avLst/>
          </a:prstGeom>
        </p:spPr>
      </p:pic>
      <p:sp>
        <p:nvSpPr>
          <p:cNvPr id="2" name="Título 1"/>
          <p:cNvSpPr>
            <a:spLocks noGrp="1"/>
          </p:cNvSpPr>
          <p:nvPr>
            <p:ph type="ctrTitle"/>
          </p:nvPr>
        </p:nvSpPr>
        <p:spPr/>
        <p:txBody>
          <a:bodyPr>
            <a:normAutofit/>
          </a:bodyPr>
          <a:lstStyle/>
          <a:p>
            <a:r>
              <a:rPr lang="es-ES" sz="7200" dirty="0" smtClean="0"/>
              <a:t>La electricidad</a:t>
            </a:r>
            <a:endParaRPr lang="es-ES" sz="7200" dirty="0"/>
          </a:p>
        </p:txBody>
      </p:sp>
    </p:spTree>
    <p:extLst>
      <p:ext uri="{BB962C8B-B14F-4D97-AF65-F5344CB8AC3E}">
        <p14:creationId xmlns:p14="http://schemas.microsoft.com/office/powerpoint/2010/main" val="487493893"/>
      </p:ext>
    </p:extLst>
  </p:cSld>
  <p:clrMapOvr>
    <a:masterClrMapping/>
  </p:clrMapOvr>
  <mc:AlternateContent xmlns:mc="http://schemas.openxmlformats.org/markup-compatibility/2006" xmlns:p14="http://schemas.microsoft.com/office/powerpoint/2010/main">
    <mc:Choice Requires="p14">
      <p:transition spd="slow" p14:dur="4000" advTm="6425">
        <p14:vortex/>
      </p:transition>
    </mc:Choice>
    <mc:Fallback xmlns="">
      <p:transition spd="slow" advTm="6425">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23642" y="0"/>
            <a:ext cx="10353761" cy="1326321"/>
          </a:xfrm>
        </p:spPr>
        <p:txBody>
          <a:bodyPr>
            <a:normAutofit/>
          </a:bodyPr>
          <a:lstStyle/>
          <a:p>
            <a:r>
              <a:rPr lang="es-ES" sz="4800" dirty="0" smtClean="0"/>
              <a:t>¿Qué ES?</a:t>
            </a:r>
            <a:endParaRPr lang="es-ES" sz="4800" dirty="0"/>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3452638"/>
            <a:ext cx="9453278" cy="3342068"/>
          </a:xfrm>
          <a:prstGeom prst="rect">
            <a:avLst/>
          </a:prstGeom>
        </p:spPr>
      </p:pic>
      <p:sp>
        <p:nvSpPr>
          <p:cNvPr id="3" name="Marcador de contenido 2"/>
          <p:cNvSpPr>
            <a:spLocks noGrp="1"/>
          </p:cNvSpPr>
          <p:nvPr>
            <p:ph idx="1"/>
          </p:nvPr>
        </p:nvSpPr>
        <p:spPr>
          <a:xfrm>
            <a:off x="193182" y="1133341"/>
            <a:ext cx="11603865" cy="3923763"/>
          </a:xfrm>
        </p:spPr>
        <p:txBody>
          <a:bodyPr>
            <a:normAutofit/>
          </a:bodyPr>
          <a:lstStyle/>
          <a:p>
            <a:r>
              <a:rPr lang="es-ES" sz="2400" dirty="0" smtClean="0">
                <a:effectLst/>
                <a:cs typeface="Arial" panose="020B0604020202020204" pitchFamily="34" charset="0"/>
              </a:rPr>
              <a:t>La electricidad </a:t>
            </a:r>
            <a:r>
              <a:rPr lang="es-ES" sz="2400" dirty="0" smtClean="0">
                <a:effectLst/>
              </a:rPr>
              <a:t>es </a:t>
            </a:r>
            <a:r>
              <a:rPr lang="es-ES" sz="2400" dirty="0">
                <a:effectLst/>
              </a:rPr>
              <a:t>el conjunto de fenómenos físicos relacionados con la presencia y flujo de cargas </a:t>
            </a:r>
            <a:r>
              <a:rPr lang="es-ES" sz="2400" dirty="0" smtClean="0">
                <a:effectLst/>
              </a:rPr>
              <a:t>eléctricas.</a:t>
            </a:r>
            <a:endParaRPr lang="es-ES" sz="2400" dirty="0">
              <a:effectLst/>
            </a:endParaRPr>
          </a:p>
          <a:p>
            <a:r>
              <a:rPr lang="es-ES" sz="2400" dirty="0">
                <a:effectLst/>
              </a:rPr>
              <a:t>Se manifiesta en una gran variedad de fenómenos como los </a:t>
            </a:r>
            <a:r>
              <a:rPr lang="es-ES" sz="2400" dirty="0" smtClean="0">
                <a:effectLst/>
              </a:rPr>
              <a:t>rayos, </a:t>
            </a:r>
            <a:r>
              <a:rPr lang="es-ES" sz="2400" dirty="0">
                <a:effectLst/>
              </a:rPr>
              <a:t>la electricidad </a:t>
            </a:r>
            <a:r>
              <a:rPr lang="es-ES" sz="2400" dirty="0" smtClean="0">
                <a:effectLst/>
              </a:rPr>
              <a:t>estática, la inducción electromagnética</a:t>
            </a:r>
            <a:r>
              <a:rPr lang="es-ES" sz="2400" dirty="0">
                <a:effectLst/>
              </a:rPr>
              <a:t> o el flujo de corriente eléctrica. </a:t>
            </a:r>
            <a:endParaRPr lang="es-ES" sz="2400" dirty="0" smtClean="0">
              <a:effectLst/>
            </a:endParaRPr>
          </a:p>
        </p:txBody>
      </p:sp>
    </p:spTree>
    <p:extLst>
      <p:ext uri="{BB962C8B-B14F-4D97-AF65-F5344CB8AC3E}">
        <p14:creationId xmlns:p14="http://schemas.microsoft.com/office/powerpoint/2010/main" val="337749255"/>
      </p:ext>
    </p:extLst>
  </p:cSld>
  <p:clrMapOvr>
    <a:masterClrMapping/>
  </p:clrMapOvr>
  <mc:AlternateContent xmlns:mc="http://schemas.openxmlformats.org/markup-compatibility/2006" xmlns:p14="http://schemas.microsoft.com/office/powerpoint/2010/main">
    <mc:Choice Requires="p14">
      <p:transition spd="slow" p14:dur="4000" advTm="20463">
        <p14:vortex/>
      </p:transition>
    </mc:Choice>
    <mc:Fallback xmlns="">
      <p:transition spd="slow" advTm="20463">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879"/>
            <a:ext cx="12192000" cy="6858000"/>
          </a:xfrm>
          <a:prstGeom prst="rect">
            <a:avLst/>
          </a:prstGeom>
        </p:spPr>
      </p:pic>
    </p:spTree>
    <p:extLst>
      <p:ext uri="{BB962C8B-B14F-4D97-AF65-F5344CB8AC3E}">
        <p14:creationId xmlns:p14="http://schemas.microsoft.com/office/powerpoint/2010/main" val="3889592474"/>
      </p:ext>
    </p:extLst>
  </p:cSld>
  <p:clrMapOvr>
    <a:masterClrMapping/>
  </p:clrMapOvr>
  <mc:AlternateContent xmlns:mc="http://schemas.openxmlformats.org/markup-compatibility/2006" xmlns:p14="http://schemas.microsoft.com/office/powerpoint/2010/main">
    <mc:Choice Requires="p14">
      <p:transition spd="slow" p14:dur="4000" advTm="4986">
        <p14:vortex/>
      </p:transition>
    </mc:Choice>
    <mc:Fallback xmlns="">
      <p:transition spd="slow" advTm="4986">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13795" y="-187587"/>
            <a:ext cx="10677191" cy="1626828"/>
          </a:xfrm>
        </p:spPr>
        <p:txBody>
          <a:bodyPr/>
          <a:lstStyle/>
          <a:p>
            <a:r>
              <a:rPr lang="es-ES" dirty="0" smtClean="0"/>
              <a:t>La electricidad y sus manifestaciones</a:t>
            </a:r>
            <a:endParaRPr lang="es-ES" dirty="0"/>
          </a:p>
        </p:txBody>
      </p:sp>
      <p:sp>
        <p:nvSpPr>
          <p:cNvPr id="3" name="Marcador de contenido 2"/>
          <p:cNvSpPr>
            <a:spLocks noGrp="1"/>
          </p:cNvSpPr>
          <p:nvPr>
            <p:ph idx="1"/>
          </p:nvPr>
        </p:nvSpPr>
        <p:spPr>
          <a:xfrm>
            <a:off x="913795" y="1091511"/>
            <a:ext cx="10353762" cy="3695136"/>
          </a:xfrm>
        </p:spPr>
        <p:txBody>
          <a:bodyPr/>
          <a:lstStyle/>
          <a:p>
            <a:r>
              <a:rPr lang="es-ES" sz="2400" b="1" dirty="0">
                <a:effectLst/>
              </a:rPr>
              <a:t>Carga eléctrica</a:t>
            </a:r>
            <a:r>
              <a:rPr lang="es-ES" sz="2400" dirty="0">
                <a:effectLst/>
              </a:rPr>
              <a:t>: una propiedad de algunas partículas subatómicas</a:t>
            </a:r>
            <a:r>
              <a:rPr lang="es-ES" sz="2400" dirty="0" smtClean="0">
                <a:effectLst/>
              </a:rPr>
              <a:t>, </a:t>
            </a:r>
            <a:r>
              <a:rPr lang="es-ES" sz="2400" dirty="0">
                <a:effectLst/>
              </a:rPr>
              <a:t>que determina </a:t>
            </a:r>
            <a:r>
              <a:rPr lang="es-ES" sz="2400" dirty="0" smtClean="0">
                <a:effectLst/>
              </a:rPr>
              <a:t>su</a:t>
            </a:r>
            <a:r>
              <a:rPr lang="es-ES" sz="2400" dirty="0">
                <a:effectLst/>
              </a:rPr>
              <a:t> interacción electromagnética. La materia eléctricamente cargada produce y es influida por los campos electromagnéticos.</a:t>
            </a:r>
          </a:p>
          <a:p>
            <a:r>
              <a:rPr lang="es-ES" sz="2400" b="1" dirty="0">
                <a:effectLst/>
              </a:rPr>
              <a:t>Corriente eléctrica</a:t>
            </a:r>
            <a:r>
              <a:rPr lang="es-ES" sz="2400" dirty="0">
                <a:effectLst/>
              </a:rPr>
              <a:t>: un flujo o desplazamiento de partículas cargadas eléctricamente por un material conductor; se mide </a:t>
            </a:r>
            <a:r>
              <a:rPr lang="es-ES" sz="2400" dirty="0" smtClean="0">
                <a:effectLst/>
              </a:rPr>
              <a:t>en amperios</a:t>
            </a:r>
            <a:r>
              <a:rPr lang="es-ES" sz="2400" dirty="0">
                <a:effectLst/>
              </a:rPr>
              <a:t>.</a:t>
            </a:r>
          </a:p>
          <a:p>
            <a:endParaRPr lang="es-ES" dirty="0"/>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6441" y="3928056"/>
            <a:ext cx="7540895" cy="2929944"/>
          </a:xfrm>
          <a:prstGeom prst="rect">
            <a:avLst/>
          </a:prstGeom>
        </p:spPr>
      </p:pic>
    </p:spTree>
    <p:extLst>
      <p:ext uri="{BB962C8B-B14F-4D97-AF65-F5344CB8AC3E}">
        <p14:creationId xmlns:p14="http://schemas.microsoft.com/office/powerpoint/2010/main" val="3552151791"/>
      </p:ext>
    </p:extLst>
  </p:cSld>
  <p:clrMapOvr>
    <a:masterClrMapping/>
  </p:clrMapOvr>
  <mc:AlternateContent xmlns:mc="http://schemas.openxmlformats.org/markup-compatibility/2006" xmlns:p14="http://schemas.microsoft.com/office/powerpoint/2010/main">
    <mc:Choice Requires="p14">
      <p:transition spd="slow" p14:dur="4000" advTm="32547">
        <p14:vortex/>
      </p:transition>
    </mc:Choice>
    <mc:Fallback xmlns="">
      <p:transition spd="slow" advTm="32547">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538"/>
            <a:ext cx="12192000" cy="6874538"/>
          </a:xfrm>
          <a:prstGeom prst="rect">
            <a:avLst/>
          </a:prstGeom>
        </p:spPr>
      </p:pic>
    </p:spTree>
    <p:extLst>
      <p:ext uri="{BB962C8B-B14F-4D97-AF65-F5344CB8AC3E}">
        <p14:creationId xmlns:p14="http://schemas.microsoft.com/office/powerpoint/2010/main" val="2287548896"/>
      </p:ext>
    </p:extLst>
  </p:cSld>
  <p:clrMapOvr>
    <a:masterClrMapping/>
  </p:clrMapOvr>
  <mc:AlternateContent xmlns:mc="http://schemas.openxmlformats.org/markup-compatibility/2006" xmlns:p14="http://schemas.microsoft.com/office/powerpoint/2010/main">
    <mc:Choice Requires="p14">
      <p:transition spd="slow" p14:dur="4000" advTm="244">
        <p14:vortex/>
      </p:transition>
    </mc:Choice>
    <mc:Fallback xmlns="">
      <p:transition spd="slow" advTm="244">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18940" y="128789"/>
            <a:ext cx="11973059" cy="6426557"/>
          </a:xfrm>
        </p:spPr>
        <p:txBody>
          <a:bodyPr/>
          <a:lstStyle/>
          <a:p>
            <a:r>
              <a:rPr lang="es-ES" b="1" dirty="0">
                <a:effectLst/>
              </a:rPr>
              <a:t>Campo </a:t>
            </a:r>
            <a:r>
              <a:rPr lang="es-ES" b="1" dirty="0" smtClean="0">
                <a:effectLst/>
              </a:rPr>
              <a:t>eléctrico: un</a:t>
            </a:r>
            <a:r>
              <a:rPr lang="es-ES" dirty="0" smtClean="0">
                <a:effectLst/>
              </a:rPr>
              <a:t> </a:t>
            </a:r>
            <a:r>
              <a:rPr lang="es-ES" dirty="0">
                <a:effectLst/>
              </a:rPr>
              <a:t>tipo de campo electromagnético producido por una carga eléctrica incluso cuando no se está moviendo. El campo eléctrico produce una fuerza en toda otra carga, menor cuanto mayor sea la distancia que separa las dos cargas. Además las cargas en movimiento producen campos magnéticos.</a:t>
            </a:r>
          </a:p>
          <a:p>
            <a:r>
              <a:rPr lang="es-ES" b="1" dirty="0">
                <a:effectLst/>
              </a:rPr>
              <a:t>Potencial eléctrico</a:t>
            </a:r>
            <a:r>
              <a:rPr lang="es-ES" dirty="0">
                <a:effectLst/>
              </a:rPr>
              <a:t>: es la capacidad que tiene un campo eléctrico de realizar trabajo; se mide en voltios.</a:t>
            </a:r>
          </a:p>
          <a:p>
            <a:r>
              <a:rPr lang="es-ES" b="1" dirty="0">
                <a:effectLst/>
              </a:rPr>
              <a:t>Magnetismo</a:t>
            </a:r>
            <a:r>
              <a:rPr lang="es-ES" dirty="0">
                <a:effectLst/>
              </a:rPr>
              <a:t>: La corriente eléctrica produce campos magnéticos, y los campos magnéticos variables en el tiempo generan corriente eléctrica</a:t>
            </a:r>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0900" y="3520136"/>
            <a:ext cx="3175000" cy="2882900"/>
          </a:xfrm>
          <a:prstGeom prst="rect">
            <a:avLst/>
          </a:prstGeom>
        </p:spPr>
      </p:pic>
      <p:pic>
        <p:nvPicPr>
          <p:cNvPr id="6" name="Imagen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01815" y="3445935"/>
            <a:ext cx="4653540" cy="3109411"/>
          </a:xfrm>
          <a:prstGeom prst="rect">
            <a:avLst/>
          </a:prstGeom>
        </p:spPr>
      </p:pic>
    </p:spTree>
    <p:extLst>
      <p:ext uri="{BB962C8B-B14F-4D97-AF65-F5344CB8AC3E}">
        <p14:creationId xmlns:p14="http://schemas.microsoft.com/office/powerpoint/2010/main" val="1761629473"/>
      </p:ext>
    </p:extLst>
  </p:cSld>
  <p:clrMapOvr>
    <a:masterClrMapping/>
  </p:clrMapOvr>
  <mc:AlternateContent xmlns:mc="http://schemas.openxmlformats.org/markup-compatibility/2006" xmlns:p14="http://schemas.microsoft.com/office/powerpoint/2010/main">
    <mc:Choice Requires="p14">
      <p:transition spd="slow" p14:dur="4000" advTm="54976">
        <p14:vortex/>
      </p:transition>
    </mc:Choice>
    <mc:Fallback xmlns="">
      <p:transition spd="slow" advTm="54976">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10747" y="0"/>
            <a:ext cx="10353762" cy="1325563"/>
          </a:xfrm>
        </p:spPr>
        <p:txBody>
          <a:bodyPr/>
          <a:lstStyle/>
          <a:p>
            <a:r>
              <a:rPr lang="es-ES" dirty="0"/>
              <a:t>La electricidad se usa para </a:t>
            </a:r>
            <a:r>
              <a:rPr lang="es-ES" dirty="0" smtClean="0"/>
              <a:t>generar:</a:t>
            </a:r>
            <a:endParaRPr lang="es-ES" dirty="0"/>
          </a:p>
        </p:txBody>
      </p:sp>
      <p:sp>
        <p:nvSpPr>
          <p:cNvPr id="3" name="Marcador de texto 2"/>
          <p:cNvSpPr>
            <a:spLocks noGrp="1"/>
          </p:cNvSpPr>
          <p:nvPr>
            <p:ph type="body" idx="1"/>
          </p:nvPr>
        </p:nvSpPr>
        <p:spPr>
          <a:xfrm>
            <a:off x="910747" y="1327506"/>
            <a:ext cx="3298956" cy="823305"/>
          </a:xfrm>
        </p:spPr>
        <p:txBody>
          <a:bodyPr/>
          <a:lstStyle/>
          <a:p>
            <a:r>
              <a:rPr lang="es-ES" sz="2800" dirty="0" smtClean="0"/>
              <a:t>LUZ  Y CALOR</a:t>
            </a:r>
            <a:endParaRPr lang="es-ES" sz="2800" dirty="0"/>
          </a:p>
        </p:txBody>
      </p:sp>
      <p:sp>
        <p:nvSpPr>
          <p:cNvPr id="4" name="Marcador de texto 3"/>
          <p:cNvSpPr>
            <a:spLocks noGrp="1"/>
          </p:cNvSpPr>
          <p:nvPr>
            <p:ph type="body" sz="half" idx="15"/>
          </p:nvPr>
        </p:nvSpPr>
        <p:spPr>
          <a:xfrm>
            <a:off x="910747" y="2447031"/>
            <a:ext cx="3298956" cy="2879576"/>
          </a:xfrm>
        </p:spPr>
        <p:txBody>
          <a:bodyPr>
            <a:normAutofit/>
          </a:bodyPr>
          <a:lstStyle/>
          <a:p>
            <a:r>
              <a:rPr lang="es-ES" sz="1800" dirty="0" smtClean="0"/>
              <a:t>La luz se manifiesta  en lámparas ,bombillas y todo lo que da luz.</a:t>
            </a:r>
          </a:p>
          <a:p>
            <a:r>
              <a:rPr lang="es-ES" sz="1800" dirty="0" smtClean="0"/>
              <a:t>Y el calor aprovechando el efecto Joule.</a:t>
            </a:r>
            <a:endParaRPr lang="es-ES" sz="1800" dirty="0"/>
          </a:p>
        </p:txBody>
      </p:sp>
      <p:sp>
        <p:nvSpPr>
          <p:cNvPr id="5" name="Marcador de texto 4"/>
          <p:cNvSpPr>
            <a:spLocks noGrp="1"/>
          </p:cNvSpPr>
          <p:nvPr>
            <p:ph type="body" sz="quarter" idx="3"/>
          </p:nvPr>
        </p:nvSpPr>
        <p:spPr>
          <a:xfrm>
            <a:off x="4438302" y="1338036"/>
            <a:ext cx="3298558" cy="823304"/>
          </a:xfrm>
        </p:spPr>
        <p:txBody>
          <a:bodyPr/>
          <a:lstStyle/>
          <a:p>
            <a:r>
              <a:rPr lang="es-ES" sz="3200" dirty="0" smtClean="0"/>
              <a:t>movimiento</a:t>
            </a:r>
            <a:endParaRPr lang="es-ES" sz="3200" dirty="0"/>
          </a:p>
        </p:txBody>
      </p:sp>
      <p:sp>
        <p:nvSpPr>
          <p:cNvPr id="6" name="Marcador de texto 5"/>
          <p:cNvSpPr>
            <a:spLocks noGrp="1"/>
          </p:cNvSpPr>
          <p:nvPr>
            <p:ph type="body" sz="half" idx="16"/>
          </p:nvPr>
        </p:nvSpPr>
        <p:spPr>
          <a:xfrm>
            <a:off x="4437039" y="2611940"/>
            <a:ext cx="3299821" cy="2879576"/>
          </a:xfrm>
        </p:spPr>
        <p:txBody>
          <a:bodyPr>
            <a:normAutofit/>
          </a:bodyPr>
          <a:lstStyle/>
          <a:p>
            <a:r>
              <a:rPr lang="es-ES" sz="2000" dirty="0">
                <a:effectLst/>
              </a:rPr>
              <a:t>mediante motores que transforman la energía eléctrica en </a:t>
            </a:r>
            <a:r>
              <a:rPr lang="es-ES" sz="2000" dirty="0" smtClean="0">
                <a:effectLst/>
              </a:rPr>
              <a:t>energía mecánica.</a:t>
            </a:r>
            <a:endParaRPr lang="es-ES" sz="2000" dirty="0"/>
          </a:p>
        </p:txBody>
      </p:sp>
      <p:sp>
        <p:nvSpPr>
          <p:cNvPr id="7" name="Marcador de texto 6"/>
          <p:cNvSpPr>
            <a:spLocks noGrp="1"/>
          </p:cNvSpPr>
          <p:nvPr>
            <p:ph type="body" sz="quarter" idx="13"/>
          </p:nvPr>
        </p:nvSpPr>
        <p:spPr>
          <a:xfrm>
            <a:off x="8351826" y="1442431"/>
            <a:ext cx="3299050" cy="881749"/>
          </a:xfrm>
        </p:spPr>
        <p:txBody>
          <a:bodyPr/>
          <a:lstStyle/>
          <a:p>
            <a:r>
              <a:rPr lang="es-ES" dirty="0" smtClean="0"/>
              <a:t>Señales mediante sistemas electrónicos</a:t>
            </a:r>
            <a:endParaRPr lang="es-ES" dirty="0"/>
          </a:p>
        </p:txBody>
      </p:sp>
      <p:sp>
        <p:nvSpPr>
          <p:cNvPr id="8" name="Marcador de texto 7"/>
          <p:cNvSpPr>
            <a:spLocks noGrp="1"/>
          </p:cNvSpPr>
          <p:nvPr>
            <p:ph type="body" sz="half" idx="17"/>
          </p:nvPr>
        </p:nvSpPr>
        <p:spPr>
          <a:xfrm>
            <a:off x="8233596" y="2999957"/>
            <a:ext cx="3535509" cy="3221360"/>
          </a:xfrm>
        </p:spPr>
        <p:txBody>
          <a:bodyPr>
            <a:normAutofit/>
          </a:bodyPr>
          <a:lstStyle/>
          <a:p>
            <a:r>
              <a:rPr lang="es-ES" sz="1800" dirty="0">
                <a:effectLst/>
              </a:rPr>
              <a:t>compuestos de circuitos eléctricos que incluyen componentes activos (tubos de vacío, transistores, diodos y circuitos integrados) y componentes pasivos como resistores, inductores y condensadores.</a:t>
            </a:r>
            <a:endParaRPr lang="es-ES" sz="1800" dirty="0"/>
          </a:p>
        </p:txBody>
      </p:sp>
      <p:cxnSp>
        <p:nvCxnSpPr>
          <p:cNvPr id="10" name="Conector recto de flecha 9"/>
          <p:cNvCxnSpPr>
            <a:stCxn id="3" idx="2"/>
          </p:cNvCxnSpPr>
          <p:nvPr/>
        </p:nvCxnSpPr>
        <p:spPr>
          <a:xfrm>
            <a:off x="2560225" y="2150811"/>
            <a:ext cx="0" cy="2902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Conector recto de flecha 11"/>
          <p:cNvCxnSpPr>
            <a:stCxn id="5" idx="2"/>
            <a:endCxn id="6" idx="0"/>
          </p:cNvCxnSpPr>
          <p:nvPr/>
        </p:nvCxnSpPr>
        <p:spPr>
          <a:xfrm flipH="1">
            <a:off x="6086950" y="2161340"/>
            <a:ext cx="631" cy="4506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Conector recto de flecha 14"/>
          <p:cNvCxnSpPr>
            <a:stCxn id="7" idx="2"/>
            <a:endCxn id="8" idx="0"/>
          </p:cNvCxnSpPr>
          <p:nvPr/>
        </p:nvCxnSpPr>
        <p:spPr>
          <a:xfrm>
            <a:off x="10001351" y="2324180"/>
            <a:ext cx="0" cy="6757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7" name="Imagen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478" y="4610637"/>
            <a:ext cx="3859225" cy="2247363"/>
          </a:xfrm>
          <a:prstGeom prst="rect">
            <a:avLst/>
          </a:prstGeom>
        </p:spPr>
      </p:pic>
      <p:pic>
        <p:nvPicPr>
          <p:cNvPr id="18" name="Imagen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52231" y="4327301"/>
            <a:ext cx="3938837" cy="2384049"/>
          </a:xfrm>
          <a:prstGeom prst="rect">
            <a:avLst/>
          </a:prstGeom>
        </p:spPr>
      </p:pic>
    </p:spTree>
    <p:extLst>
      <p:ext uri="{BB962C8B-B14F-4D97-AF65-F5344CB8AC3E}">
        <p14:creationId xmlns:p14="http://schemas.microsoft.com/office/powerpoint/2010/main" val="492893644"/>
      </p:ext>
    </p:extLst>
  </p:cSld>
  <p:clrMapOvr>
    <a:masterClrMapping/>
  </p:clrMapOvr>
  <mc:AlternateContent xmlns:mc="http://schemas.openxmlformats.org/markup-compatibility/2006" xmlns:p14="http://schemas.microsoft.com/office/powerpoint/2010/main">
    <mc:Choice Requires="p14">
      <p:transition spd="slow" p14:dur="4000" advTm="43366">
        <p14:vortex/>
      </p:transition>
    </mc:Choice>
    <mc:Fallback xmlns="">
      <p:transition spd="slow" advTm="43366">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667" y="78748"/>
            <a:ext cx="4498191" cy="3369302"/>
          </a:xfrm>
          <a:prstGeom prst="rect">
            <a:avLst/>
          </a:prstGeom>
        </p:spPr>
      </p:pic>
      <p:pic>
        <p:nvPicPr>
          <p:cNvPr id="3" name="Imagen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57900" y="0"/>
            <a:ext cx="6134100" cy="3448050"/>
          </a:xfrm>
          <a:prstGeom prst="rect">
            <a:avLst/>
          </a:prstGeom>
        </p:spPr>
      </p:pic>
      <p:pic>
        <p:nvPicPr>
          <p:cNvPr id="4" name="Imagen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92473" y="3448050"/>
            <a:ext cx="4052552" cy="3362033"/>
          </a:xfrm>
          <a:prstGeom prst="rect">
            <a:avLst/>
          </a:prstGeom>
        </p:spPr>
      </p:pic>
      <p:pic>
        <p:nvPicPr>
          <p:cNvPr id="5" name="Imagen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448050"/>
            <a:ext cx="5804000" cy="3385667"/>
          </a:xfrm>
          <a:prstGeom prst="rect">
            <a:avLst/>
          </a:prstGeom>
        </p:spPr>
      </p:pic>
    </p:spTree>
    <p:extLst>
      <p:ext uri="{BB962C8B-B14F-4D97-AF65-F5344CB8AC3E}">
        <p14:creationId xmlns:p14="http://schemas.microsoft.com/office/powerpoint/2010/main" val="871585463"/>
      </p:ext>
    </p:extLst>
  </p:cSld>
  <p:clrMapOvr>
    <a:masterClrMapping/>
  </p:clrMapOvr>
  <mc:AlternateContent xmlns:mc="http://schemas.openxmlformats.org/markup-compatibility/2006" xmlns:p14="http://schemas.microsoft.com/office/powerpoint/2010/main">
    <mc:Choice Requires="p14">
      <p:transition spd="slow" p14:dur="4000" advTm="3750">
        <p14:vortex/>
      </p:transition>
    </mc:Choice>
    <mc:Fallback xmlns="">
      <p:transition spd="slow" advTm="3750">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p:cNvSpPr>
            <a:spLocks noGrp="1"/>
          </p:cNvSpPr>
          <p:nvPr>
            <p:ph type="body" idx="1"/>
          </p:nvPr>
        </p:nvSpPr>
        <p:spPr>
          <a:xfrm>
            <a:off x="698376" y="401187"/>
            <a:ext cx="3298956" cy="823305"/>
          </a:xfrm>
        </p:spPr>
        <p:txBody>
          <a:bodyPr/>
          <a:lstStyle/>
          <a:p>
            <a:r>
              <a:rPr lang="es-ES" dirty="0" smtClean="0"/>
              <a:t>Carga eléctrica.</a:t>
            </a:r>
            <a:endParaRPr lang="es-ES" dirty="0"/>
          </a:p>
        </p:txBody>
      </p:sp>
      <p:sp>
        <p:nvSpPr>
          <p:cNvPr id="7" name="Marcador de texto 6"/>
          <p:cNvSpPr>
            <a:spLocks noGrp="1"/>
          </p:cNvSpPr>
          <p:nvPr>
            <p:ph type="body" sz="half" idx="15"/>
          </p:nvPr>
        </p:nvSpPr>
        <p:spPr>
          <a:xfrm>
            <a:off x="698376" y="1395304"/>
            <a:ext cx="3298956" cy="2879576"/>
          </a:xfrm>
        </p:spPr>
        <p:txBody>
          <a:bodyPr/>
          <a:lstStyle/>
          <a:p>
            <a:r>
              <a:rPr lang="es-ES" dirty="0" smtClean="0"/>
              <a:t>El comportamiento de las cargas depende de su signo.</a:t>
            </a:r>
          </a:p>
          <a:p>
            <a:r>
              <a:rPr lang="es-ES" dirty="0">
                <a:effectLst/>
              </a:rPr>
              <a:t>La carga eléctrica es una propiedad de la materia que se manifiesta mediante </a:t>
            </a:r>
            <a:r>
              <a:rPr lang="es-ES" dirty="0" smtClean="0">
                <a:effectLst/>
              </a:rPr>
              <a:t>fuerzas</a:t>
            </a:r>
            <a:r>
              <a:rPr lang="es-ES" dirty="0">
                <a:effectLst/>
              </a:rPr>
              <a:t> </a:t>
            </a:r>
            <a:r>
              <a:rPr lang="es-ES" dirty="0" smtClean="0">
                <a:effectLst/>
              </a:rPr>
              <a:t>de </a:t>
            </a:r>
            <a:r>
              <a:rPr lang="es-ES" dirty="0">
                <a:effectLst/>
              </a:rPr>
              <a:t>atracción y </a:t>
            </a:r>
            <a:r>
              <a:rPr lang="es-ES" dirty="0" smtClean="0">
                <a:effectLst/>
              </a:rPr>
              <a:t>repulsión.</a:t>
            </a:r>
            <a:endParaRPr lang="es-ES" dirty="0"/>
          </a:p>
        </p:txBody>
      </p:sp>
      <p:sp>
        <p:nvSpPr>
          <p:cNvPr id="5" name="Marcador de texto 4"/>
          <p:cNvSpPr>
            <a:spLocks noGrp="1"/>
          </p:cNvSpPr>
          <p:nvPr>
            <p:ph type="body" sz="quarter" idx="3"/>
          </p:nvPr>
        </p:nvSpPr>
        <p:spPr>
          <a:xfrm>
            <a:off x="4336036" y="401188"/>
            <a:ext cx="3298558" cy="823304"/>
          </a:xfrm>
        </p:spPr>
        <p:txBody>
          <a:bodyPr/>
          <a:lstStyle/>
          <a:p>
            <a:r>
              <a:rPr lang="es-ES" dirty="0" smtClean="0"/>
              <a:t>Corriente eléctrica.</a:t>
            </a:r>
            <a:endParaRPr lang="es-ES" dirty="0"/>
          </a:p>
        </p:txBody>
      </p:sp>
      <p:sp>
        <p:nvSpPr>
          <p:cNvPr id="8" name="Marcador de texto 7"/>
          <p:cNvSpPr>
            <a:spLocks noGrp="1"/>
          </p:cNvSpPr>
          <p:nvPr>
            <p:ph type="body" sz="half" idx="16"/>
          </p:nvPr>
        </p:nvSpPr>
        <p:spPr>
          <a:xfrm>
            <a:off x="4387939" y="1471836"/>
            <a:ext cx="3299821" cy="2879576"/>
          </a:xfrm>
        </p:spPr>
        <p:txBody>
          <a:bodyPr/>
          <a:lstStyle/>
          <a:p>
            <a:r>
              <a:rPr lang="es-ES" dirty="0">
                <a:effectLst/>
              </a:rPr>
              <a:t>Se conoce como corriente eléctrica al movimiento de cargas eléctricas. La corriente puede estar producida por cualquier partícula </a:t>
            </a:r>
            <a:r>
              <a:rPr lang="es-ES" dirty="0" smtClean="0">
                <a:effectLst/>
              </a:rPr>
              <a:t>cargada </a:t>
            </a:r>
            <a:r>
              <a:rPr lang="es-ES" dirty="0">
                <a:effectLst/>
              </a:rPr>
              <a:t>eléctricamente en </a:t>
            </a:r>
            <a:r>
              <a:rPr lang="es-ES" dirty="0" smtClean="0">
                <a:effectLst/>
              </a:rPr>
              <a:t>movimiento.</a:t>
            </a:r>
            <a:endParaRPr lang="es-ES" dirty="0"/>
          </a:p>
        </p:txBody>
      </p:sp>
      <p:sp>
        <p:nvSpPr>
          <p:cNvPr id="6" name="Marcador de texto 5"/>
          <p:cNvSpPr>
            <a:spLocks noGrp="1"/>
          </p:cNvSpPr>
          <p:nvPr>
            <p:ph type="body" sz="quarter" idx="13"/>
          </p:nvPr>
        </p:nvSpPr>
        <p:spPr>
          <a:xfrm>
            <a:off x="7973298" y="401188"/>
            <a:ext cx="3291211" cy="823304"/>
          </a:xfrm>
        </p:spPr>
        <p:txBody>
          <a:bodyPr/>
          <a:lstStyle/>
          <a:p>
            <a:r>
              <a:rPr lang="es-ES" dirty="0" smtClean="0"/>
              <a:t>Circuitos eléctricos.</a:t>
            </a:r>
            <a:endParaRPr lang="es-ES" dirty="0"/>
          </a:p>
        </p:txBody>
      </p:sp>
      <p:sp>
        <p:nvSpPr>
          <p:cNvPr id="9" name="Marcador de texto 8"/>
          <p:cNvSpPr>
            <a:spLocks noGrp="1"/>
          </p:cNvSpPr>
          <p:nvPr>
            <p:ph type="body" sz="half" idx="17"/>
          </p:nvPr>
        </p:nvSpPr>
        <p:spPr>
          <a:xfrm>
            <a:off x="7936348" y="1471836"/>
            <a:ext cx="3291211" cy="2879576"/>
          </a:xfrm>
        </p:spPr>
        <p:txBody>
          <a:bodyPr/>
          <a:lstStyle/>
          <a:p>
            <a:r>
              <a:rPr lang="es-ES" dirty="0">
                <a:effectLst/>
              </a:rPr>
              <a:t>Un circuito eléctrico básico. </a:t>
            </a:r>
            <a:r>
              <a:rPr lang="es-ES" dirty="0" smtClean="0">
                <a:effectLst/>
              </a:rPr>
              <a:t>La fuente </a:t>
            </a:r>
            <a:r>
              <a:rPr lang="es-ES" dirty="0">
                <a:effectLst/>
              </a:rPr>
              <a:t>de tensión V en la izquierda proporciona una corriente I al circuito, entregando energía eléctrica a </a:t>
            </a:r>
            <a:r>
              <a:rPr lang="es-ES" dirty="0" smtClean="0">
                <a:effectLst/>
              </a:rPr>
              <a:t>la resistencia</a:t>
            </a:r>
            <a:r>
              <a:rPr lang="es-ES" dirty="0">
                <a:effectLst/>
              </a:rPr>
              <a:t> R. De la resistencia, la corriente regresa a la fuente, completando el circuito.</a:t>
            </a:r>
            <a:endParaRPr lang="es-ES" dirty="0"/>
          </a:p>
        </p:txBody>
      </p:sp>
      <p:pic>
        <p:nvPicPr>
          <p:cNvPr id="3" name="Imagen 2"/>
          <p:cNvPicPr>
            <a:picLocks noChangeAspect="1"/>
          </p:cNvPicPr>
          <p:nvPr/>
        </p:nvPicPr>
        <p:blipFill>
          <a:blip r:embed="rId2"/>
          <a:stretch>
            <a:fillRect/>
          </a:stretch>
        </p:blipFill>
        <p:spPr>
          <a:xfrm>
            <a:off x="590260" y="3191409"/>
            <a:ext cx="3515188" cy="2508566"/>
          </a:xfrm>
          <a:prstGeom prst="rect">
            <a:avLst/>
          </a:prstGeom>
        </p:spPr>
      </p:pic>
      <p:pic>
        <p:nvPicPr>
          <p:cNvPr id="11" name="Imagen 10"/>
          <p:cNvPicPr>
            <a:picLocks noChangeAspect="1"/>
          </p:cNvPicPr>
          <p:nvPr/>
        </p:nvPicPr>
        <p:blipFill>
          <a:blip r:embed="rId3"/>
          <a:stretch>
            <a:fillRect/>
          </a:stretch>
        </p:blipFill>
        <p:spPr>
          <a:xfrm>
            <a:off x="4496055" y="3121851"/>
            <a:ext cx="3049686" cy="2647682"/>
          </a:xfrm>
          <a:prstGeom prst="rect">
            <a:avLst/>
          </a:prstGeom>
        </p:spPr>
      </p:pic>
      <p:pic>
        <p:nvPicPr>
          <p:cNvPr id="13" name="Imagen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34594" y="3191409"/>
            <a:ext cx="3522904" cy="2578125"/>
          </a:xfrm>
          <a:prstGeom prst="rect">
            <a:avLst/>
          </a:prstGeom>
        </p:spPr>
      </p:pic>
    </p:spTree>
    <p:extLst>
      <p:ext uri="{BB962C8B-B14F-4D97-AF65-F5344CB8AC3E}">
        <p14:creationId xmlns:p14="http://schemas.microsoft.com/office/powerpoint/2010/main" val="2451418346"/>
      </p:ext>
    </p:extLst>
  </p:cSld>
  <p:clrMapOvr>
    <a:masterClrMapping/>
  </p:clrMapOvr>
  <mc:AlternateContent xmlns:mc="http://schemas.openxmlformats.org/markup-compatibility/2006" xmlns:p14="http://schemas.microsoft.com/office/powerpoint/2010/main">
    <mc:Choice Requires="p14">
      <p:transition spd="slow" p14:dur="4000" advTm="1286">
        <p14:vortex/>
      </p:transition>
    </mc:Choice>
    <mc:Fallback xmlns="">
      <p:transition spd="slow" advTm="1286">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12192000" cy="6851065"/>
          </a:xfrm>
          <a:prstGeom prst="rect">
            <a:avLst/>
          </a:prstGeom>
        </p:spPr>
      </p:pic>
    </p:spTree>
    <p:extLst>
      <p:ext uri="{BB962C8B-B14F-4D97-AF65-F5344CB8AC3E}">
        <p14:creationId xmlns:p14="http://schemas.microsoft.com/office/powerpoint/2010/main" val="1361149915"/>
      </p:ext>
    </p:extLst>
  </p:cSld>
  <p:clrMapOvr>
    <a:masterClrMapping/>
  </p:clrMapOvr>
  <mc:AlternateContent xmlns:mc="http://schemas.openxmlformats.org/markup-compatibility/2006" xmlns:p14="http://schemas.microsoft.com/office/powerpoint/2010/main">
    <mc:Choice Requires="p14">
      <p:transition spd="slow" p14:dur="4000" advTm="255">
        <p14:vortex/>
      </p:transition>
    </mc:Choice>
    <mc:Fallback xmlns="">
      <p:transition spd="slow" advTm="255">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sz="5400" dirty="0" smtClean="0">
                <a:latin typeface="Algerian" panose="04020705040A02060702" pitchFamily="82" charset="0"/>
              </a:rPr>
              <a:t>actividad</a:t>
            </a:r>
            <a:endParaRPr lang="es-ES" sz="5400" dirty="0">
              <a:latin typeface="Algerian" panose="04020705040A02060702" pitchFamily="82" charset="0"/>
            </a:endParaRPr>
          </a:p>
        </p:txBody>
      </p:sp>
      <p:sp>
        <p:nvSpPr>
          <p:cNvPr id="3" name="Marcador de contenido 2"/>
          <p:cNvSpPr>
            <a:spLocks noGrp="1"/>
          </p:cNvSpPr>
          <p:nvPr>
            <p:ph idx="1"/>
          </p:nvPr>
        </p:nvSpPr>
        <p:spPr/>
        <p:txBody>
          <a:bodyPr>
            <a:normAutofit/>
          </a:bodyPr>
          <a:lstStyle/>
          <a:p>
            <a:r>
              <a:rPr lang="es-ES" sz="2800" dirty="0" smtClean="0"/>
              <a:t>Busca un peine de plástico y aproxímalo a tus cabellos. Compruebe que no ocurre nada.</a:t>
            </a:r>
          </a:p>
          <a:p>
            <a:r>
              <a:rPr lang="es-ES" sz="2800" dirty="0" smtClean="0"/>
              <a:t>Pasa el peine por tus cabellos repentinamente. Observa que, a medida que lo haces, los cabellos por el.</a:t>
            </a:r>
          </a:p>
          <a:p>
            <a:pPr marL="0" indent="0">
              <a:buNone/>
            </a:pPr>
            <a:r>
              <a:rPr lang="es-ES" sz="2800" dirty="0"/>
              <a:t>  </a:t>
            </a:r>
            <a:r>
              <a:rPr lang="es-ES" sz="2800" dirty="0" smtClean="0"/>
              <a:t> tras la experiencia, a las preguntas siguientes.</a:t>
            </a:r>
            <a:endParaRPr lang="es-ES" sz="2800" dirty="0"/>
          </a:p>
        </p:txBody>
      </p:sp>
    </p:spTree>
    <p:extLst>
      <p:ext uri="{BB962C8B-B14F-4D97-AF65-F5344CB8AC3E}">
        <p14:creationId xmlns:p14="http://schemas.microsoft.com/office/powerpoint/2010/main" val="1579638546"/>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605307" y="618186"/>
            <a:ext cx="8706118" cy="5950038"/>
          </a:xfrm>
        </p:spPr>
        <p:txBody>
          <a:bodyPr>
            <a:normAutofit/>
          </a:bodyPr>
          <a:lstStyle/>
          <a:p>
            <a:pPr marL="514350" indent="-514350" algn="l">
              <a:buFont typeface="+mj-lt"/>
              <a:buAutoNum type="alphaLcParenR"/>
            </a:pPr>
            <a:r>
              <a:rPr lang="es-ES" sz="2900" dirty="0" smtClean="0"/>
              <a:t>¿Por qué el peine solo atrae a los cabellos después  haberlo pasado repentinamente sobre ellos?</a:t>
            </a:r>
          </a:p>
          <a:p>
            <a:pPr algn="l"/>
            <a:endParaRPr lang="es-ES" sz="2900" dirty="0" smtClean="0"/>
          </a:p>
          <a:p>
            <a:pPr algn="l"/>
            <a:r>
              <a:rPr lang="es-ES" sz="2900" dirty="0" smtClean="0"/>
              <a:t>R// una vez realizado el experimento los cabellos se atraen por la electricidad que causa pasar rápidamente el peine sobre el cabello por que tanto el peine como el cabello tiene signos diferentes.</a:t>
            </a:r>
          </a:p>
        </p:txBody>
      </p:sp>
    </p:spTree>
    <p:extLst>
      <p:ext uri="{BB962C8B-B14F-4D97-AF65-F5344CB8AC3E}">
        <p14:creationId xmlns:p14="http://schemas.microsoft.com/office/powerpoint/2010/main" val="108580263"/>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95459" y="399245"/>
            <a:ext cx="10572098" cy="5391955"/>
          </a:xfrm>
        </p:spPr>
        <p:txBody>
          <a:bodyPr/>
          <a:lstStyle/>
          <a:p>
            <a:pPr marL="0" indent="0">
              <a:buNone/>
            </a:pPr>
            <a:r>
              <a:rPr lang="es-ES" dirty="0" smtClean="0"/>
              <a:t>B) </a:t>
            </a:r>
            <a:r>
              <a:rPr lang="es-ES" dirty="0"/>
              <a:t>¿De que signo son las cargas eléctricas acumuladas en el peine y en los cabellos?  ¿Por qué lo sabes?</a:t>
            </a:r>
          </a:p>
          <a:p>
            <a:pPr marL="0" indent="0">
              <a:buNone/>
            </a:pPr>
            <a:r>
              <a:rPr lang="es-ES" dirty="0" smtClean="0"/>
              <a:t>R//el peine tiene carga con signo negativo y el cabello tiene carga positiva por que una vez pasado el peine el cabello pierde electrones y el peine los gana y por eso se da la electricidad estática</a:t>
            </a:r>
            <a:endParaRPr lang="es-ES" dirty="0"/>
          </a:p>
        </p:txBody>
      </p:sp>
    </p:spTree>
    <p:extLst>
      <p:ext uri="{BB962C8B-B14F-4D97-AF65-F5344CB8AC3E}">
        <p14:creationId xmlns:p14="http://schemas.microsoft.com/office/powerpoint/2010/main" val="4214138706"/>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docProps/app.xml><?xml version="1.0" encoding="utf-8"?>
<Properties xmlns="http://schemas.openxmlformats.org/officeDocument/2006/extended-properties" xmlns:vt="http://schemas.openxmlformats.org/officeDocument/2006/docPropsVTypes">
  <Template>TM04033921[[fn=Damasco]]</Template>
  <TotalTime>132</TotalTime>
  <Words>325</Words>
  <Application>Microsoft Office PowerPoint</Application>
  <PresentationFormat>Panorámica</PresentationFormat>
  <Paragraphs>34</Paragraphs>
  <Slides>13</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vt:i4>
      </vt:variant>
    </vt:vector>
  </HeadingPairs>
  <TitlesOfParts>
    <vt:vector size="18" baseType="lpstr">
      <vt:lpstr>Algerian</vt:lpstr>
      <vt:lpstr>Arial</vt:lpstr>
      <vt:lpstr>Bookman Old Style</vt:lpstr>
      <vt:lpstr>Rockwell</vt:lpstr>
      <vt:lpstr>Damask</vt:lpstr>
      <vt:lpstr>La electricidad</vt:lpstr>
      <vt:lpstr>¿Qué ES?</vt:lpstr>
      <vt:lpstr>Presentación de PowerPoint</vt:lpstr>
      <vt:lpstr>La electricidad y sus manifestaciones</vt:lpstr>
      <vt:lpstr>Presentación de PowerPoint</vt:lpstr>
      <vt:lpstr>Presentación de PowerPoint</vt:lpstr>
      <vt:lpstr>La electricidad se usa para generar:</vt:lpstr>
      <vt:lpstr>Presentación de PowerPoint</vt:lpstr>
      <vt:lpstr>Presentación de PowerPoint</vt:lpstr>
      <vt:lpstr>Presentación de PowerPoint</vt:lpstr>
      <vt:lpstr>actividad</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electricidad</dc:title>
  <dc:creator>GERARDO</dc:creator>
  <cp:lastModifiedBy>GERARDO</cp:lastModifiedBy>
  <cp:revision>15</cp:revision>
  <dcterms:created xsi:type="dcterms:W3CDTF">2015-10-15T02:00:01Z</dcterms:created>
  <dcterms:modified xsi:type="dcterms:W3CDTF">2015-10-18T01:06:56Z</dcterms:modified>
</cp:coreProperties>
</file>